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" charset="1" panose="00000500000000000000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6465" y="879937"/>
            <a:ext cx="7453924" cy="9407063"/>
          </a:xfrm>
          <a:custGeom>
            <a:avLst/>
            <a:gdLst/>
            <a:ahLst/>
            <a:cxnLst/>
            <a:rect r="r" b="b" t="t" l="l"/>
            <a:pathLst>
              <a:path h="9407063" w="7453924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518" t="-3109" r="-137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36535"/>
            <a:ext cx="6953274" cy="329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</a:pPr>
            <a:r>
              <a:rPr lang="en-US" sz="710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Automated Movie Review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9321" y="1508729"/>
            <a:ext cx="2262512" cy="31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84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IMDB INSIGHTS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546829"/>
            <a:ext cx="607033" cy="486312"/>
          </a:xfrm>
          <a:custGeom>
            <a:avLst/>
            <a:gdLst/>
            <a:ahLst/>
            <a:cxnLst/>
            <a:rect r="r" b="b" t="t" l="l"/>
            <a:pathLst>
              <a:path h="486312" w="607033">
                <a:moveTo>
                  <a:pt x="0" y="0"/>
                </a:moveTo>
                <a:lnTo>
                  <a:pt x="607033" y="0"/>
                </a:lnTo>
                <a:lnTo>
                  <a:pt x="607033" y="486312"/>
                </a:lnTo>
                <a:lnTo>
                  <a:pt x="0" y="48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6754440"/>
            <a:ext cx="3476637" cy="59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7"/>
              </a:lnSpc>
            </a:pPr>
            <a:r>
              <a:rPr lang="en-US" sz="3219" spc="1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Powerd By Sam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5825" y="5083763"/>
            <a:ext cx="7672810" cy="4174537"/>
          </a:xfrm>
          <a:custGeom>
            <a:avLst/>
            <a:gdLst/>
            <a:ahLst/>
            <a:cxnLst/>
            <a:rect r="r" b="b" t="t" l="l"/>
            <a:pathLst>
              <a:path h="4174537" w="7672810">
                <a:moveTo>
                  <a:pt x="0" y="0"/>
                </a:moveTo>
                <a:lnTo>
                  <a:pt x="7672810" y="0"/>
                </a:lnTo>
                <a:lnTo>
                  <a:pt x="7672810" y="4174537"/>
                </a:lnTo>
                <a:lnTo>
                  <a:pt x="0" y="4174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" t="0" r="-4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4400"/>
            <a:ext cx="16812894" cy="85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9"/>
              </a:lnSpc>
            </a:pPr>
            <a:r>
              <a:rPr lang="en-US" sz="48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MLOps &amp; MLflow for Experiment Tracking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985" y="2454460"/>
            <a:ext cx="10897801" cy="440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MLOps ensures reproducibility, scalability, and continuous improvement in ML projects.</a:t>
            </a:r>
          </a:p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MLflow was used for:</a:t>
            </a:r>
          </a:p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📊 Tracking experiments, parameters, and metrics.</a:t>
            </a:r>
          </a:p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📦 Managing models and versions.</a:t>
            </a:r>
          </a:p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🔄 Reproducible training &amp; evaluation.</a:t>
            </a:r>
          </a:p>
          <a:p>
            <a:pPr algn="l" marL="637583" indent="-318791" lvl="1">
              <a:lnSpc>
                <a:spcPts val="3839"/>
              </a:lnSpc>
              <a:buFont typeface="Arial"/>
              <a:buChar char="•"/>
            </a:pPr>
            <a:r>
              <a:rPr lang="en-US" sz="29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Benefit: Makes the project production-ready with experiment management and smooth collaboration.</a:t>
            </a:r>
          </a:p>
          <a:p>
            <a:pPr algn="l"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5699" y="2207547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3137" y="4054235"/>
            <a:ext cx="9097212" cy="240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195" indent="-293598" lvl="1">
              <a:lnSpc>
                <a:spcPts val="3807"/>
              </a:lnSpc>
              <a:buFont typeface="Arial"/>
              <a:buChar char="•"/>
            </a:pPr>
            <a:r>
              <a:rPr lang="en-US" sz="2719" spc="1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Env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ir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 setup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(API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is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s,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mode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g)</a:t>
            </a:r>
          </a:p>
          <a:p>
            <a:pPr algn="l" marL="587195" indent="-293598" lvl="1">
              <a:lnSpc>
                <a:spcPts val="3807"/>
              </a:lnSpc>
              <a:buFont typeface="Arial"/>
              <a:buChar char="•"/>
            </a:pP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et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ndl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</a:t>
            </a:r>
          </a:p>
          <a:p>
            <a:pPr algn="l" marL="587195" indent="-293598" lvl="1">
              <a:lnSpc>
                <a:spcPts val="3807"/>
              </a:lnSpc>
              <a:buFont typeface="Arial"/>
              <a:buChar char="•"/>
            </a:pP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GPT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/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f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lb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ck 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719" spc="11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gy</a:t>
            </a:r>
          </a:p>
          <a:p>
            <a:pPr algn="l" marL="0" indent="0" lvl="0">
              <a:lnSpc>
                <a:spcPts val="3807"/>
              </a:lnSpc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740165" y="1379932"/>
            <a:ext cx="7319235" cy="7319235"/>
            <a:chOff x="0" y="0"/>
            <a:chExt cx="8916670" cy="8916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56842" t="0" r="0" b="-1748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7723" y="1984740"/>
            <a:ext cx="8112555" cy="126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9"/>
              </a:lnSpc>
            </a:pPr>
            <a:r>
              <a:rPr lang="en-US" sz="736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93176"/>
            <a:ext cx="16435534" cy="326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57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End-to-end system built ✅</a:t>
            </a:r>
          </a:p>
          <a:p>
            <a:pPr algn="ctr">
              <a:lnSpc>
                <a:spcPts val="7435"/>
              </a:lnSpc>
            </a:pPr>
            <a:r>
              <a:rPr lang="en-US" sz="57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Automates review analysis ✅</a:t>
            </a:r>
          </a:p>
          <a:p>
            <a:pPr algn="ctr">
              <a:lnSpc>
                <a:spcPts val="7435"/>
              </a:lnSpc>
            </a:pPr>
            <a:r>
              <a:rPr lang="en-US" sz="57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Combines ML + LLM + Web stack ✅</a:t>
            </a:r>
          </a:p>
          <a:p>
            <a:pPr algn="ctr">
              <a:lnSpc>
                <a:spcPts val="297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660779"/>
            <a:ext cx="8683432" cy="4889709"/>
            <a:chOff x="0" y="0"/>
            <a:chExt cx="1915963" cy="1078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5963" cy="1078894"/>
            </a:xfrm>
            <a:custGeom>
              <a:avLst/>
              <a:gdLst/>
              <a:ahLst/>
              <a:cxnLst/>
              <a:rect r="r" b="b" t="t" l="l"/>
              <a:pathLst>
                <a:path h="1078894" w="1915963">
                  <a:moveTo>
                    <a:pt x="34771" y="0"/>
                  </a:moveTo>
                  <a:lnTo>
                    <a:pt x="1881191" y="0"/>
                  </a:lnTo>
                  <a:cubicBezTo>
                    <a:pt x="1890413" y="0"/>
                    <a:pt x="1899258" y="3663"/>
                    <a:pt x="1905778" y="10184"/>
                  </a:cubicBezTo>
                  <a:cubicBezTo>
                    <a:pt x="1912299" y="16705"/>
                    <a:pt x="1915963" y="25549"/>
                    <a:pt x="1915963" y="34771"/>
                  </a:cubicBezTo>
                  <a:lnTo>
                    <a:pt x="1915963" y="1044122"/>
                  </a:lnTo>
                  <a:cubicBezTo>
                    <a:pt x="1915963" y="1063326"/>
                    <a:pt x="1900395" y="1078894"/>
                    <a:pt x="1881191" y="1078894"/>
                  </a:cubicBezTo>
                  <a:lnTo>
                    <a:pt x="34771" y="1078894"/>
                  </a:lnTo>
                  <a:cubicBezTo>
                    <a:pt x="15568" y="1078894"/>
                    <a:pt x="0" y="1063326"/>
                    <a:pt x="0" y="1044122"/>
                  </a:cubicBezTo>
                  <a:lnTo>
                    <a:pt x="0" y="34771"/>
                  </a:lnTo>
                  <a:cubicBezTo>
                    <a:pt x="0" y="15568"/>
                    <a:pt x="15568" y="0"/>
                    <a:pt x="34771" y="0"/>
                  </a:cubicBezTo>
                  <a:close/>
                </a:path>
              </a:pathLst>
            </a:custGeom>
            <a:blipFill>
              <a:blip r:embed="rId2"/>
              <a:stretch>
                <a:fillRect l="-23239" t="0" r="-232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546930"/>
            <a:ext cx="5777796" cy="227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83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Motivation /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8015" y="5579637"/>
            <a:ext cx="7967514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Online revie</a:t>
            </a: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ws = massive data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Hard to manually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analyze sentiment 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&amp;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pat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ter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eed: 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aut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atic system for sentiment + summarie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+</a:t>
            </a:r>
            <a:r>
              <a:rPr lang="en-US" sz="2000" spc="3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insights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7579" y="2473781"/>
            <a:ext cx="12972843" cy="5339439"/>
            <a:chOff x="0" y="0"/>
            <a:chExt cx="3416716" cy="1406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6716" cy="1406272"/>
            </a:xfrm>
            <a:custGeom>
              <a:avLst/>
              <a:gdLst/>
              <a:ahLst/>
              <a:cxnLst/>
              <a:rect r="r" b="b" t="t" l="l"/>
              <a:pathLst>
                <a:path h="1406272" w="3416716">
                  <a:moveTo>
                    <a:pt x="0" y="0"/>
                  </a:moveTo>
                  <a:lnTo>
                    <a:pt x="3416716" y="0"/>
                  </a:lnTo>
                  <a:lnTo>
                    <a:pt x="3416716" y="1406272"/>
                  </a:lnTo>
                  <a:lnTo>
                    <a:pt x="0" y="1406272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416716" cy="1482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08100" y="3577347"/>
            <a:ext cx="1262729" cy="1255842"/>
          </a:xfrm>
          <a:custGeom>
            <a:avLst/>
            <a:gdLst/>
            <a:ahLst/>
            <a:cxnLst/>
            <a:rect r="r" b="b" t="t" l="l"/>
            <a:pathLst>
              <a:path h="1255842" w="1262729">
                <a:moveTo>
                  <a:pt x="0" y="0"/>
                </a:moveTo>
                <a:lnTo>
                  <a:pt x="1262729" y="0"/>
                </a:lnTo>
                <a:lnTo>
                  <a:pt x="1262729" y="1255842"/>
                </a:lnTo>
                <a:lnTo>
                  <a:pt x="0" y="125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47305" y="914400"/>
            <a:ext cx="9786261" cy="103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4"/>
              </a:lnSpc>
            </a:pPr>
            <a:r>
              <a:rPr lang="en-US" sz="607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5525" y="3529722"/>
            <a:ext cx="8830455" cy="184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8837" indent="-284419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IMDb</a:t>
            </a: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Dataset (50K reviews from Hugging Face)            </a:t>
            </a:r>
          </a:p>
          <a:p>
            <a:pPr algn="ctr" marL="568837" indent="-284419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 JSON reviews file                                             </a:t>
            </a:r>
          </a:p>
          <a:p>
            <a:pPr algn="ctr" marL="568837" indent="-284419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2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Balanced across positive, negative, neutral              </a:t>
            </a:r>
          </a:p>
          <a:p>
            <a:pPr algn="ctr">
              <a:lnSpc>
                <a:spcPts val="368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5865" y="721962"/>
            <a:ext cx="9536271" cy="98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57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Approach / Workflow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059127" y="1843337"/>
            <a:ext cx="6169746" cy="3936993"/>
            <a:chOff x="0" y="0"/>
            <a:chExt cx="1602328" cy="1022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2328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02328">
                  <a:moveTo>
                    <a:pt x="17567" y="0"/>
                  </a:moveTo>
                  <a:lnTo>
                    <a:pt x="1584760" y="0"/>
                  </a:lnTo>
                  <a:cubicBezTo>
                    <a:pt x="1594462" y="0"/>
                    <a:pt x="1602328" y="7865"/>
                    <a:pt x="1602328" y="17567"/>
                  </a:cubicBezTo>
                  <a:lnTo>
                    <a:pt x="1602328" y="1004898"/>
                  </a:lnTo>
                  <a:cubicBezTo>
                    <a:pt x="1602328" y="1014600"/>
                    <a:pt x="1594462" y="1022465"/>
                    <a:pt x="1584760" y="1022465"/>
                  </a:cubicBezTo>
                  <a:lnTo>
                    <a:pt x="17567" y="1022465"/>
                  </a:lnTo>
                  <a:cubicBezTo>
                    <a:pt x="7865" y="1022465"/>
                    <a:pt x="0" y="1014600"/>
                    <a:pt x="0" y="1004898"/>
                  </a:cubicBezTo>
                  <a:lnTo>
                    <a:pt x="0" y="17567"/>
                  </a:lnTo>
                  <a:cubicBezTo>
                    <a:pt x="0" y="7865"/>
                    <a:pt x="7865" y="0"/>
                    <a:pt x="17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37" r="0" b="-223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348013" y="5913679"/>
            <a:ext cx="5591974" cy="2703783"/>
            <a:chOff x="0" y="0"/>
            <a:chExt cx="7455965" cy="36050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455965" cy="3605044"/>
              <a:chOff x="0" y="0"/>
              <a:chExt cx="1076227" cy="5203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76227" cy="520368"/>
              </a:xfrm>
              <a:custGeom>
                <a:avLst/>
                <a:gdLst/>
                <a:ahLst/>
                <a:cxnLst/>
                <a:rect r="r" b="b" t="t" l="l"/>
                <a:pathLst>
                  <a:path h="520368" w="1076227">
                    <a:moveTo>
                      <a:pt x="24512" y="0"/>
                    </a:moveTo>
                    <a:lnTo>
                      <a:pt x="1051715" y="0"/>
                    </a:lnTo>
                    <a:cubicBezTo>
                      <a:pt x="1065252" y="0"/>
                      <a:pt x="1076227" y="10975"/>
                      <a:pt x="1076227" y="24512"/>
                    </a:cubicBezTo>
                    <a:lnTo>
                      <a:pt x="1076227" y="495856"/>
                    </a:lnTo>
                    <a:cubicBezTo>
                      <a:pt x="1076227" y="509393"/>
                      <a:pt x="1065252" y="520368"/>
                      <a:pt x="1051715" y="520368"/>
                    </a:cubicBezTo>
                    <a:lnTo>
                      <a:pt x="24512" y="520368"/>
                    </a:lnTo>
                    <a:cubicBezTo>
                      <a:pt x="10975" y="520368"/>
                      <a:pt x="0" y="509393"/>
                      <a:pt x="0" y="495856"/>
                    </a:cubicBezTo>
                    <a:lnTo>
                      <a:pt x="0" y="24512"/>
                    </a:lnTo>
                    <a:cubicBezTo>
                      <a:pt x="0" y="10975"/>
                      <a:pt x="10975" y="0"/>
                      <a:pt x="2451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3295A">
                      <a:alpha val="62000"/>
                    </a:srgbClr>
                  </a:gs>
                  <a:gs pos="100000">
                    <a:srgbClr val="041468">
                      <a:alpha val="74500"/>
                    </a:srgbClr>
                  </a:gs>
                </a:gsLst>
                <a:lin ang="0"/>
              </a:gradFill>
              <a:ln w="38100" cap="sq">
                <a:gradFill>
                  <a:gsLst>
                    <a:gs pos="0">
                      <a:srgbClr val="10A5FF">
                        <a:alpha val="100000"/>
                      </a:srgbClr>
                    </a:gs>
                    <a:gs pos="100000">
                      <a:srgbClr val="041E4E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076227" cy="596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23895" y="602089"/>
              <a:ext cx="6808175" cy="231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47"/>
                </a:lnSpc>
              </a:pPr>
              <a:r>
                <a:rPr lang="en-US" sz="2462" spc="103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→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Re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Fr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onten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→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k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ac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ke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nd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→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ML/NLP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m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od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ls →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Re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ul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ts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(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sent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,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s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ummary,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as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hboa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</a:t>
              </a:r>
              <a:r>
                <a:rPr lang="en-US" sz="2462" spc="103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588" y="3111803"/>
            <a:ext cx="571981" cy="5719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9588" y="4628206"/>
            <a:ext cx="571981" cy="5719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9588" y="6197468"/>
            <a:ext cx="571981" cy="5719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96217" y="3526906"/>
            <a:ext cx="6872146" cy="9092539"/>
          </a:xfrm>
          <a:custGeom>
            <a:avLst/>
            <a:gdLst/>
            <a:ahLst/>
            <a:cxnLst/>
            <a:rect r="r" b="b" t="t" l="l"/>
            <a:pathLst>
              <a:path h="9092539" w="6872146">
                <a:moveTo>
                  <a:pt x="0" y="0"/>
                </a:moveTo>
                <a:lnTo>
                  <a:pt x="6872146" y="0"/>
                </a:lnTo>
                <a:lnTo>
                  <a:pt x="6872146" y="9092538"/>
                </a:lnTo>
                <a:lnTo>
                  <a:pt x="0" y="909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413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9588" y="1447555"/>
            <a:ext cx="10126267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Sentiment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2183" y="3087746"/>
            <a:ext cx="8053372" cy="80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rim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y: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ans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form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-b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sentiment m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(Hugg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ng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2183" y="4604149"/>
            <a:ext cx="8053372" cy="41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Fallback: T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xtB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model una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ai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2183" y="6173411"/>
            <a:ext cx="8053372" cy="41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ab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els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ositi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/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n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utr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/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</a:t>
            </a:r>
            <a:r>
              <a:rPr lang="en-US" sz="2219" spc="93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3596" y="313393"/>
            <a:ext cx="17501882" cy="5940392"/>
            <a:chOff x="0" y="0"/>
            <a:chExt cx="2564431" cy="8704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4431" cy="870405"/>
            </a:xfrm>
            <a:custGeom>
              <a:avLst/>
              <a:gdLst/>
              <a:ahLst/>
              <a:cxnLst/>
              <a:rect r="r" b="b" t="t" l="l"/>
              <a:pathLst>
                <a:path h="870405" w="2564431">
                  <a:moveTo>
                    <a:pt x="17252" y="0"/>
                  </a:moveTo>
                  <a:lnTo>
                    <a:pt x="2547179" y="0"/>
                  </a:lnTo>
                  <a:cubicBezTo>
                    <a:pt x="2551755" y="0"/>
                    <a:pt x="2556143" y="1818"/>
                    <a:pt x="2559378" y="5053"/>
                  </a:cubicBezTo>
                  <a:cubicBezTo>
                    <a:pt x="2562613" y="8288"/>
                    <a:pt x="2564431" y="12676"/>
                    <a:pt x="2564431" y="17252"/>
                  </a:cubicBezTo>
                  <a:lnTo>
                    <a:pt x="2564431" y="853153"/>
                  </a:lnTo>
                  <a:cubicBezTo>
                    <a:pt x="2564431" y="857729"/>
                    <a:pt x="2562613" y="862117"/>
                    <a:pt x="2559378" y="865352"/>
                  </a:cubicBezTo>
                  <a:cubicBezTo>
                    <a:pt x="2556143" y="868587"/>
                    <a:pt x="2551755" y="870405"/>
                    <a:pt x="2547179" y="870405"/>
                  </a:cubicBezTo>
                  <a:lnTo>
                    <a:pt x="17252" y="870405"/>
                  </a:lnTo>
                  <a:cubicBezTo>
                    <a:pt x="12676" y="870405"/>
                    <a:pt x="8288" y="868587"/>
                    <a:pt x="5053" y="865352"/>
                  </a:cubicBezTo>
                  <a:cubicBezTo>
                    <a:pt x="1818" y="862117"/>
                    <a:pt x="0" y="857729"/>
                    <a:pt x="0" y="853153"/>
                  </a:cubicBezTo>
                  <a:lnTo>
                    <a:pt x="0" y="17252"/>
                  </a:lnTo>
                  <a:cubicBezTo>
                    <a:pt x="0" y="12676"/>
                    <a:pt x="1818" y="8288"/>
                    <a:pt x="5053" y="5053"/>
                  </a:cubicBezTo>
                  <a:cubicBezTo>
                    <a:pt x="8288" y="1818"/>
                    <a:pt x="12676" y="0"/>
                    <a:pt x="172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8146" r="0" b="-48146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03377" y="6617728"/>
            <a:ext cx="6795667" cy="90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52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Summarization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377" y="7553833"/>
            <a:ext cx="11372704" cy="254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253" indent="-259127" lvl="1">
              <a:lnSpc>
                <a:spcPts val="3360"/>
              </a:lnSpc>
              <a:buFont typeface="Arial"/>
              <a:buChar char="•"/>
            </a:pPr>
            <a:r>
              <a:rPr lang="en-US" sz="2400" spc="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GPT-p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rev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ew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zer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(Op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API)</a:t>
            </a:r>
          </a:p>
          <a:p>
            <a:pPr algn="just" marL="518253" indent="-259127" lvl="1">
              <a:lnSpc>
                <a:spcPts val="3360"/>
              </a:lnSpc>
              <a:buFont typeface="Arial"/>
              <a:buChar char="•"/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Fallba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k: TextBl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 se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</a:p>
          <a:p>
            <a:pPr algn="just" marL="518253" indent="-259127" lvl="1">
              <a:lnSpc>
                <a:spcPts val="3360"/>
              </a:lnSpc>
              <a:buFont typeface="Arial"/>
              <a:buChar char="•"/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mpl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just" marL="518253" indent="-259127" lvl="1">
              <a:lnSpc>
                <a:spcPts val="3360"/>
              </a:lnSpc>
              <a:buFont typeface="Arial"/>
              <a:buChar char="•"/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Inpu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“M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nd-b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nding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and ama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zin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!”</a:t>
            </a:r>
          </a:p>
          <a:p>
            <a:pPr algn="just" marL="518253" indent="-259127" lvl="1">
              <a:lnSpc>
                <a:spcPts val="3360"/>
              </a:lnSpc>
              <a:buFont typeface="Arial"/>
              <a:buChar char="•"/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“Ove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ll,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evie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high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ght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and 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vity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”</a:t>
            </a:r>
          </a:p>
          <a:p>
            <a:pPr algn="just" marL="0" indent="0" lvl="0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4769" y="2111492"/>
            <a:ext cx="738158" cy="738158"/>
            <a:chOff x="0" y="0"/>
            <a:chExt cx="984210" cy="98421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84210" cy="98421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25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72241" y="173149"/>
              <a:ext cx="439729" cy="606142"/>
            </a:xfrm>
            <a:custGeom>
              <a:avLst/>
              <a:gdLst/>
              <a:ahLst/>
              <a:cxnLst/>
              <a:rect r="r" b="b" t="t" l="l"/>
              <a:pathLst>
                <a:path h="606142" w="439729">
                  <a:moveTo>
                    <a:pt x="0" y="0"/>
                  </a:moveTo>
                  <a:lnTo>
                    <a:pt x="439729" y="0"/>
                  </a:lnTo>
                  <a:lnTo>
                    <a:pt x="439729" y="606143"/>
                  </a:lnTo>
                  <a:lnTo>
                    <a:pt x="0" y="606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14769" y="6010471"/>
            <a:ext cx="787986" cy="787986"/>
            <a:chOff x="0" y="0"/>
            <a:chExt cx="1050648" cy="10506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50648" cy="10506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26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4253" y="184838"/>
              <a:ext cx="662142" cy="662142"/>
            </a:xfrm>
            <a:custGeom>
              <a:avLst/>
              <a:gdLst/>
              <a:ahLst/>
              <a:cxnLst/>
              <a:rect r="r" b="b" t="t" l="l"/>
              <a:pathLst>
                <a:path h="662142" w="662142">
                  <a:moveTo>
                    <a:pt x="0" y="0"/>
                  </a:moveTo>
                  <a:lnTo>
                    <a:pt x="662142" y="0"/>
                  </a:lnTo>
                  <a:lnTo>
                    <a:pt x="662142" y="662141"/>
                  </a:lnTo>
                  <a:lnTo>
                    <a:pt x="0" y="662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14769" y="3537588"/>
            <a:ext cx="738158" cy="738158"/>
            <a:chOff x="0" y="0"/>
            <a:chExt cx="984210" cy="98421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84210" cy="98421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26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01350" y="212339"/>
              <a:ext cx="572233" cy="572233"/>
            </a:xfrm>
            <a:custGeom>
              <a:avLst/>
              <a:gdLst/>
              <a:ahLst/>
              <a:cxnLst/>
              <a:rect r="r" b="b" t="t" l="l"/>
              <a:pathLst>
                <a:path h="572233" w="572233">
                  <a:moveTo>
                    <a:pt x="0" y="0"/>
                  </a:moveTo>
                  <a:lnTo>
                    <a:pt x="572233" y="0"/>
                  </a:lnTo>
                  <a:lnTo>
                    <a:pt x="572233" y="572233"/>
                  </a:lnTo>
                  <a:lnTo>
                    <a:pt x="0" y="572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14769" y="4771829"/>
            <a:ext cx="743343" cy="743343"/>
            <a:chOff x="0" y="0"/>
            <a:chExt cx="991124" cy="99112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91124" cy="99112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26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80134" y="162079"/>
              <a:ext cx="649202" cy="649202"/>
            </a:xfrm>
            <a:custGeom>
              <a:avLst/>
              <a:gdLst/>
              <a:ahLst/>
              <a:cxnLst/>
              <a:rect r="r" b="b" t="t" l="l"/>
              <a:pathLst>
                <a:path h="649202" w="649202">
                  <a:moveTo>
                    <a:pt x="0" y="0"/>
                  </a:moveTo>
                  <a:lnTo>
                    <a:pt x="649202" y="0"/>
                  </a:lnTo>
                  <a:lnTo>
                    <a:pt x="649202" y="649202"/>
                  </a:lnTo>
                  <a:lnTo>
                    <a:pt x="0" y="64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114423" y="1957326"/>
            <a:ext cx="9859797" cy="5629004"/>
          </a:xfrm>
          <a:custGeom>
            <a:avLst/>
            <a:gdLst/>
            <a:ahLst/>
            <a:cxnLst/>
            <a:rect r="r" b="b" t="t" l="l"/>
            <a:pathLst>
              <a:path h="5629004" w="9859797">
                <a:moveTo>
                  <a:pt x="0" y="0"/>
                </a:moveTo>
                <a:lnTo>
                  <a:pt x="9859798" y="0"/>
                </a:lnTo>
                <a:lnTo>
                  <a:pt x="9859798" y="5629005"/>
                </a:lnTo>
                <a:lnTo>
                  <a:pt x="0" y="5629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15061" y="612336"/>
            <a:ext cx="12857878" cy="104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61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Dashboard Features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06768" y="2212417"/>
            <a:ext cx="3199310" cy="46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70"/>
              </a:lnSpc>
            </a:pPr>
            <a:r>
              <a:rPr lang="en-US" sz="2550" spc="1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📊</a:t>
            </a:r>
            <a:r>
              <a:rPr lang="en-US" sz="2550" spc="10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550" spc="10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Av</a:t>
            </a:r>
            <a:r>
              <a:rPr lang="en-US" sz="2550" spc="10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erage ratin</a:t>
            </a:r>
            <a:r>
              <a:rPr lang="en-US" sz="2550" spc="10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27191" y="3668016"/>
            <a:ext cx="3278888" cy="41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98"/>
              </a:lnSpc>
            </a:pPr>
            <a:r>
              <a:rPr lang="en-US" sz="2284" spc="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📌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enre 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istri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uti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284" spc="9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27191" y="4938092"/>
            <a:ext cx="3764565" cy="37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60"/>
              </a:lnSpc>
            </a:pPr>
            <a:r>
              <a:rPr lang="en-US" sz="2043" spc="8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😀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enti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 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istri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uti</a:t>
            </a:r>
            <a:r>
              <a:rPr lang="en-US" sz="2043" spc="85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6768" y="6171016"/>
            <a:ext cx="5050455" cy="40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40"/>
              </a:lnSpc>
            </a:pPr>
            <a:r>
              <a:rPr lang="en-US" sz="2243" spc="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☁️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or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oud 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of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fr</a:t>
            </a:r>
            <a:r>
              <a:rPr lang="en-US" sz="2243" spc="9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equent terms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71173"/>
            <a:ext cx="1010106" cy="1186640"/>
            <a:chOff x="0" y="0"/>
            <a:chExt cx="205815" cy="241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614989"/>
            <a:ext cx="1010106" cy="1186640"/>
            <a:chOff x="0" y="0"/>
            <a:chExt cx="205815" cy="241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058804"/>
            <a:ext cx="1010106" cy="1186640"/>
            <a:chOff x="0" y="0"/>
            <a:chExt cx="205815" cy="241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815" cy="241785"/>
            </a:xfrm>
            <a:custGeom>
              <a:avLst/>
              <a:gdLst/>
              <a:ahLst/>
              <a:cxnLst/>
              <a:rect r="r" b="b" t="t" l="l"/>
              <a:pathLst>
                <a:path h="241785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241785"/>
                  </a:lnTo>
                  <a:lnTo>
                    <a:pt x="0" y="241785"/>
                  </a:ln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5815" cy="2989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69489" y="90769"/>
            <a:ext cx="6518511" cy="10287000"/>
            <a:chOff x="0" y="0"/>
            <a:chExt cx="2210335" cy="34881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0335" cy="3488176"/>
            </a:xfrm>
            <a:custGeom>
              <a:avLst/>
              <a:gdLst/>
              <a:ahLst/>
              <a:cxnLst/>
              <a:rect r="r" b="b" t="t" l="l"/>
              <a:pathLst>
                <a:path h="3488176" w="2210335">
                  <a:moveTo>
                    <a:pt x="0" y="0"/>
                  </a:moveTo>
                  <a:lnTo>
                    <a:pt x="2210335" y="0"/>
                  </a:lnTo>
                  <a:lnTo>
                    <a:pt x="2210335" y="3488176"/>
                  </a:lnTo>
                  <a:lnTo>
                    <a:pt x="0" y="3488176"/>
                  </a:lnTo>
                  <a:close/>
                </a:path>
              </a:pathLst>
            </a:custGeom>
            <a:blipFill>
              <a:blip r:embed="rId2"/>
              <a:stretch>
                <a:fillRect l="-7991" t="0" r="-799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693153"/>
            <a:ext cx="8074917" cy="110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6"/>
              </a:lnSpc>
            </a:pPr>
            <a:r>
              <a:rPr lang="en-US" sz="63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System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5454" y="4385332"/>
            <a:ext cx="8053372" cy="64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7"/>
              </a:lnSpc>
            </a:pPr>
            <a:r>
              <a:rPr lang="en-US" sz="3519" spc="1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oo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trai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ing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testing m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els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5454" y="5829147"/>
            <a:ext cx="8053372" cy="64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7"/>
              </a:lnSpc>
            </a:pPr>
            <a:r>
              <a:rPr lang="en-US" sz="3519" spc="1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las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(A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+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og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5454" y="7272962"/>
            <a:ext cx="8053372" cy="64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7"/>
              </a:lnSpc>
            </a:pPr>
            <a:r>
              <a:rPr lang="en-US" sz="3519" spc="14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eact 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(UI/V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isuali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ati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3519" spc="14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921259"/>
            <a:ext cx="8876931" cy="6120354"/>
            <a:chOff x="0" y="0"/>
            <a:chExt cx="3876849" cy="2672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849" cy="2672961"/>
            </a:xfrm>
            <a:custGeom>
              <a:avLst/>
              <a:gdLst/>
              <a:ahLst/>
              <a:cxnLst/>
              <a:rect r="r" b="b" t="t" l="l"/>
              <a:pathLst>
                <a:path h="2672961" w="3876849">
                  <a:moveTo>
                    <a:pt x="12210" y="0"/>
                  </a:moveTo>
                  <a:lnTo>
                    <a:pt x="3864639" y="0"/>
                  </a:lnTo>
                  <a:cubicBezTo>
                    <a:pt x="3871382" y="0"/>
                    <a:pt x="3876849" y="5467"/>
                    <a:pt x="3876849" y="12210"/>
                  </a:cubicBezTo>
                  <a:lnTo>
                    <a:pt x="3876849" y="2660751"/>
                  </a:lnTo>
                  <a:cubicBezTo>
                    <a:pt x="3876849" y="2663989"/>
                    <a:pt x="3875563" y="2667095"/>
                    <a:pt x="3873273" y="2669385"/>
                  </a:cubicBezTo>
                  <a:cubicBezTo>
                    <a:pt x="3870983" y="2671675"/>
                    <a:pt x="3867877" y="2672961"/>
                    <a:pt x="3864639" y="2672961"/>
                  </a:cubicBezTo>
                  <a:lnTo>
                    <a:pt x="12210" y="2672961"/>
                  </a:lnTo>
                  <a:cubicBezTo>
                    <a:pt x="8972" y="2672961"/>
                    <a:pt x="5866" y="2671675"/>
                    <a:pt x="3576" y="2669385"/>
                  </a:cubicBezTo>
                  <a:cubicBezTo>
                    <a:pt x="1286" y="2667095"/>
                    <a:pt x="0" y="2663989"/>
                    <a:pt x="0" y="2660751"/>
                  </a:cubicBezTo>
                  <a:lnTo>
                    <a:pt x="0" y="12210"/>
                  </a:lnTo>
                  <a:cubicBezTo>
                    <a:pt x="0" y="8972"/>
                    <a:pt x="1286" y="5866"/>
                    <a:pt x="3576" y="3576"/>
                  </a:cubicBezTo>
                  <a:cubicBezTo>
                    <a:pt x="5866" y="1286"/>
                    <a:pt x="8972" y="0"/>
                    <a:pt x="12210" y="0"/>
                  </a:cubicBezTo>
                  <a:close/>
                </a:path>
              </a:pathLst>
            </a:custGeom>
            <a:blipFill>
              <a:blip r:embed="rId2"/>
              <a:stretch>
                <a:fillRect l="-14055" t="0" r="-1405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998" y="5014436"/>
            <a:ext cx="7468983" cy="3027178"/>
          </a:xfrm>
          <a:custGeom>
            <a:avLst/>
            <a:gdLst/>
            <a:ahLst/>
            <a:cxnLst/>
            <a:rect r="r" b="b" t="t" l="l"/>
            <a:pathLst>
              <a:path h="3027178" w="7468983">
                <a:moveTo>
                  <a:pt x="0" y="0"/>
                </a:moveTo>
                <a:lnTo>
                  <a:pt x="7468983" y="0"/>
                </a:lnTo>
                <a:lnTo>
                  <a:pt x="7468983" y="3027177"/>
                </a:lnTo>
                <a:lnTo>
                  <a:pt x="0" y="302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3" r="0" b="-19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0497" y="1578658"/>
            <a:ext cx="8431574" cy="258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374" indent="-315187" lvl="1">
              <a:lnSpc>
                <a:spcPts val="4087"/>
              </a:lnSpc>
              <a:buFont typeface="Arial"/>
              <a:buChar char="•"/>
            </a:pPr>
            <a:r>
              <a:rPr lang="en-US" sz="2919" spc="12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Exa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mple o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 fo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 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ie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ntime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 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&amp; 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umm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</a:t>
            </a:r>
          </a:p>
          <a:p>
            <a:pPr algn="l" marL="630374" indent="-315187" lvl="1">
              <a:lnSpc>
                <a:spcPts val="4087"/>
              </a:lnSpc>
              <a:buFont typeface="Arial"/>
              <a:buChar char="•"/>
            </a:pP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amp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hb</a:t>
            </a: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oard screenshot (React)</a:t>
            </a:r>
          </a:p>
          <a:p>
            <a:pPr algn="l" marL="630374" indent="-315187" lvl="1">
              <a:lnSpc>
                <a:spcPts val="4087"/>
              </a:lnSpc>
              <a:buFont typeface="Arial"/>
              <a:buChar char="•"/>
            </a:pPr>
            <a:r>
              <a:rPr lang="en-US" sz="2919" spc="122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Word cloud &amp; charts</a:t>
            </a:r>
          </a:p>
          <a:p>
            <a:pPr algn="l" marL="0" indent="0" lvl="0">
              <a:lnSpc>
                <a:spcPts val="40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7874"/>
            <a:ext cx="8053372" cy="111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9"/>
              </a:lnSpc>
            </a:pPr>
            <a:r>
              <a:rPr lang="en-US" sz="64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DAGxgCh5uIo</dc:identifier>
  <dcterms:modified xsi:type="dcterms:W3CDTF">2011-08-01T06:04:30Z</dcterms:modified>
  <cp:revision>1</cp:revision>
  <dc:title>Blue futurist technological artificial intelligence project presentation</dc:title>
</cp:coreProperties>
</file>